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43" r:id="rId1"/>
  </p:sldMasterIdLst>
  <p:notesMasterIdLst>
    <p:notesMasterId r:id="rId13"/>
  </p:notesMasterIdLst>
  <p:handoutMasterIdLst>
    <p:handoutMasterId r:id="rId14"/>
  </p:handoutMasterIdLst>
  <p:sldIdLst>
    <p:sldId id="294" r:id="rId2"/>
    <p:sldId id="345" r:id="rId3"/>
    <p:sldId id="403" r:id="rId4"/>
    <p:sldId id="405" r:id="rId5"/>
    <p:sldId id="407" r:id="rId6"/>
    <p:sldId id="412" r:id="rId7"/>
    <p:sldId id="419" r:id="rId8"/>
    <p:sldId id="420" r:id="rId9"/>
    <p:sldId id="424" r:id="rId10"/>
    <p:sldId id="443" r:id="rId11"/>
    <p:sldId id="444" r:id="rId12"/>
  </p:sldIdLst>
  <p:sldSz cx="9144000" cy="6858000" type="screen4x3"/>
  <p:notesSz cx="6994525" cy="9278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2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326" y="-72"/>
      </p:cViewPr>
      <p:guideLst>
        <p:guide orient="horz" pos="2922"/>
        <p:guide pos="22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05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5388"/>
            <a:ext cx="30305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2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altLang="en-US"/>
              <a:t>MRG HANDOUT</a:t>
            </a:r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34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05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341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5325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4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6900"/>
            <a:ext cx="51308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4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305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34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5388"/>
            <a:ext cx="30305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B8916675-5D4E-4D40-8311-9F2599F0CF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DB78F-31FB-484B-B7D2-136A246BBDE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1BCD9-01E6-4D55-A3A4-764E38205FF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3D002-9C52-4D9D-9378-7EAABAE9EDA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8AD32-902D-4A49-A6F7-FAA438D2971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D091D-B23C-47E5-A6B1-EFB7A26BC16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B77E2-AE83-4ACC-AA5F-98A10E7723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460D1-B188-4F3B-9184-46ECEB0BD2F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D9635-88A1-4E01-82B6-638EE318A1E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5C3401-87AA-491D-8E8F-E3961C70212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38675" cy="3479800"/>
          </a:xfrm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D2297-6798-4698-B424-E3CCF8EA2D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47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03A5-A44F-47E0-A607-7261AEB2E43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05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03A5-A44F-47E0-A607-7261AEB2E43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68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03A5-A44F-47E0-A607-7261AEB2E43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23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03A5-A44F-47E0-A607-7261AEB2E43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2167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03A5-A44F-47E0-A607-7261AEB2E43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473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A03A5-A44F-47E0-A607-7261AEB2E43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1671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949F-48FE-4451-8461-CE33831F72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99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8125-4749-425F-A5D1-3A3A517327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51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3C5BB4-929C-43F5-8BB7-2CE95B11F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37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C978-46EC-4ED5-9C34-1BD537B2A3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8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2FD8-14F8-44AE-9314-FA3409AA84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22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95873-D522-43BD-B466-B8BEBDD7F7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89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4197-3053-45E4-BA9E-F2EB2BD9E2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86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FDB4-5193-4E21-BE37-C25469DFE9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41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53DE-84A2-47D9-8DF9-A07101CE89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203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7A35-EEAB-4A02-BD48-0754F4B97D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38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C84DA-18EA-45CB-BEFF-26F02987C0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54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10A03A5-A44F-47E0-A607-7261AEB2E43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8971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900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 </a:t>
            </a:r>
            <a:r>
              <a:rPr lang="en-US" altLang="en-US" sz="3900" dirty="0">
                <a:solidFill>
                  <a:schemeClr val="bg1"/>
                </a:solidFill>
                <a:latin typeface="Arial" panose="020B0604020202020204" pitchFamily="34" charset="0"/>
              </a:rPr>
              <a:t>Plan </a:t>
            </a:r>
            <a:r>
              <a:rPr lang="en-US" altLang="en-US" sz="3900" dirty="0" smtClean="0">
                <a:solidFill>
                  <a:schemeClr val="bg1"/>
                </a:solidFill>
                <a:latin typeface="Arial" panose="020B0604020202020204" pitchFamily="34" charset="0"/>
              </a:rPr>
              <a:t>(PDP)</a:t>
            </a:r>
            <a:endParaRPr lang="en-US" altLang="en-US" sz="3900" dirty="0">
              <a:solidFill>
                <a:schemeClr val="bg1"/>
              </a:solidFill>
            </a:endParaRPr>
          </a:p>
        </p:txBody>
      </p:sp>
      <p:pic>
        <p:nvPicPr>
          <p:cNvPr id="3" name="Online Image Placeholder 2" descr="Dayngrous Discourse: Training Your Company for Social Media"/>
          <p:cNvPicPr>
            <a:picLocks noGrp="1" noChangeAspect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07277"/>
            <a:ext cx="4038600" cy="2690717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76400"/>
            <a:ext cx="3095625" cy="657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807274"/>
              </p:ext>
            </p:extLst>
          </p:nvPr>
        </p:nvGraphicFramePr>
        <p:xfrm>
          <a:off x="609600" y="304799"/>
          <a:ext cx="80772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422696000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508376302"/>
                    </a:ext>
                  </a:extLst>
                </a:gridCol>
              </a:tblGrid>
              <a:tr h="2082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i="1" baseline="0" dirty="0" smtClean="0"/>
                        <a:t>Development Option Matrix</a:t>
                      </a:r>
                      <a:endParaRPr lang="en-US" sz="3200" i="1" baseline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045089"/>
                  </a:ext>
                </a:extLst>
              </a:tr>
              <a:tr h="208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302610"/>
                  </a:ext>
                </a:extLst>
              </a:tr>
              <a:tr h="2082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223980"/>
                  </a:ext>
                </a:extLst>
              </a:tr>
            </a:tbl>
          </a:graphicData>
        </a:graphic>
      </p:graphicFrame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438400" y="2667000"/>
            <a:ext cx="14994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Activities</a:t>
            </a:r>
          </a:p>
          <a:p>
            <a:pPr>
              <a:buFontTx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Coaching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Feedback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Mentoring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96728" y="3124200"/>
            <a:ext cx="17892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On the Job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2667000" y="4772561"/>
            <a:ext cx="2057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Readings</a:t>
            </a:r>
          </a:p>
          <a:p>
            <a:pPr>
              <a:buFontTx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Self-study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organizations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09600" y="5097730"/>
            <a:ext cx="21178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Self-</a:t>
            </a:r>
          </a:p>
          <a:p>
            <a:r>
              <a:rPr lang="en-US" altLang="en-US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Development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539726" y="2438400"/>
            <a:ext cx="214707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Professional and technical skills</a:t>
            </a:r>
          </a:p>
          <a:p>
            <a:pPr>
              <a:buFontTx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Leadership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General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management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572000" y="2971800"/>
            <a:ext cx="196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Formal </a:t>
            </a:r>
            <a:endParaRPr lang="en-US" altLang="en-US" sz="2400" b="1" i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Coursework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834809" y="4772561"/>
            <a:ext cx="19648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73736" indent="-173736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Development in-place</a:t>
            </a:r>
          </a:p>
          <a:p>
            <a:pPr marL="173736" indent="-173736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Temporary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3736" indent="-173736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New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positions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4606833" y="5036403"/>
            <a:ext cx="1946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Special </a:t>
            </a:r>
            <a:endParaRPr lang="en-US" altLang="en-US" sz="2400" b="1" i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Assignment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93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228600"/>
            <a:ext cx="8915400" cy="9906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altLang="en-US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219200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133600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Plan the discussion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Manager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Employee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Focus on growth &amp; Organizational success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Plan &amp; commit to time to review and discuss – professional development is personal at its core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Create engagement, build for </a:t>
            </a:r>
            <a:r>
              <a:rPr lang="en-US" sz="2000" dirty="0" err="1" smtClean="0">
                <a:solidFill>
                  <a:schemeClr val="bg1"/>
                </a:solidFill>
              </a:rPr>
              <a:t>committment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7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15400" cy="11430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1020762" y="1524000"/>
            <a:ext cx="7331075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DEFINITION:</a:t>
            </a: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provides the opportunity for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</a:rPr>
              <a:t>leaders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and employees to identify training and development needs in order to ensure job and organizational success.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What’s in it for you!</a:t>
            </a:r>
            <a:endParaRPr lang="en-US" altLang="en-US" sz="2800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2000" dirty="0">
              <a:latin typeface="Arial" panose="020B0604020202020204" pitchFamily="34" charset="0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04800" y="1539419"/>
            <a:ext cx="83820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Provides opportunity to develop a plan of action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for individual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and organizational success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Provides all participants with opportunity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to work out plans for achieving goals that relate to employee and organizational needs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Provides a tool for managers and employees to communicate and reach agreement on goals and developmental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needs</a:t>
            </a:r>
          </a:p>
          <a:p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Provides a means to acquire current and future "skill mix" information for the organization, as well as an opportunity for employees to obtain a better understanding of organizational career opportunities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Provide employees with another perspective on how their skills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,</a:t>
            </a:r>
          </a:p>
          <a:p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abilities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, strengths, and developmental needs are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viewed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3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3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build="p" autoUpdateAnimBg="0" advAuto="0"/>
      <p:bldP spid="2334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915400" cy="13716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234593" y="838200"/>
            <a:ext cx="8245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Responsibility of </a:t>
            </a:r>
            <a:r>
              <a:rPr lang="en-US" altLang="en-US" sz="2400" b="1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- Manager</a:t>
            </a:r>
            <a:endParaRPr lang="en-US" altLang="en-US" sz="2400" i="1" dirty="0">
              <a:solidFill>
                <a:schemeClr val="bg1"/>
              </a:solidFill>
            </a:endParaRP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7483475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Develop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plan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that includes developmental objectives with the active participation of the employee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Ensure that employees possess the competencies (knowledge, skills, abilities) to achieve the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team’s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goals</a:t>
            </a:r>
          </a:p>
          <a:p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Provide open feedback on performance and development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Communicate information about available tools and resources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Communicate business direction and skill needs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Facilitate, coach and support employees</a:t>
            </a: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10668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228600" y="1219200"/>
            <a:ext cx="8550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i="1" dirty="0">
                <a:solidFill>
                  <a:schemeClr val="bg1"/>
                </a:solidFill>
                <a:latin typeface="Arial" panose="020B0604020202020204" pitchFamily="34" charset="0"/>
              </a:rPr>
              <a:t>Responsibility of </a:t>
            </a:r>
            <a:r>
              <a:rPr lang="en-US" altLang="en-US" sz="2400" b="1" i="1" smtClean="0">
                <a:solidFill>
                  <a:schemeClr val="bg1"/>
                </a:solidFill>
                <a:latin typeface="Arial" panose="020B0604020202020204" pitchFamily="34" charset="0"/>
              </a:rPr>
              <a:t>- Employee</a:t>
            </a:r>
            <a:endParaRPr lang="en-US" altLang="en-US" sz="2400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1" y="1859340"/>
            <a:ext cx="824547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Develop an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plan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that includes developmental objectives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Communicate the plan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with leadership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Do self-assessment and reflect on possibilities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Research occupational and employment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options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Assess business partners needs, industry trends and plan ways to meet them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37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37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Line 4"/>
          <p:cNvSpPr>
            <a:spLocks noChangeShapeType="1"/>
          </p:cNvSpPr>
          <p:nvPr/>
        </p:nvSpPr>
        <p:spPr bwMode="auto">
          <a:xfrm>
            <a:off x="4572000" y="381000"/>
            <a:ext cx="0" cy="632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2041525" y="365125"/>
            <a:ext cx="1387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 b="1" i="1" dirty="0">
                <a:solidFill>
                  <a:schemeClr val="bg1"/>
                </a:solidFill>
                <a:latin typeface="Arial" panose="020B0604020202020204" pitchFamily="34" charset="0"/>
              </a:rPr>
              <a:t>Employee</a:t>
            </a: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Lead the Process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5638800" y="38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000" b="1" i="1" dirty="0">
                <a:solidFill>
                  <a:schemeClr val="bg1"/>
                </a:solidFill>
                <a:latin typeface="Arial" panose="020B0604020202020204" pitchFamily="34" charset="0"/>
              </a:rPr>
              <a:t>Coach/Manager</a:t>
            </a: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Support the Process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914400" y="3810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44" name="Line 8"/>
          <p:cNvSpPr>
            <a:spLocks noChangeShapeType="1"/>
          </p:cNvSpPr>
          <p:nvPr/>
        </p:nvSpPr>
        <p:spPr bwMode="auto">
          <a:xfrm>
            <a:off x="914400" y="7620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914400" y="8382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914400" y="381000"/>
            <a:ext cx="0" cy="632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>
            <a:off x="8229600" y="381000"/>
            <a:ext cx="0" cy="632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914400" y="914400"/>
            <a:ext cx="3733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9063" indent="-119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Identify and share the contributions you want to make:</a:t>
            </a: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How can you best add value?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What areas are most consistent with your skills and interests?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How can you apply your skills to the </a:t>
            </a:r>
            <a:r>
              <a:rPr lang="en-US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team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and the organization's needs?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4749" name="Line 13"/>
          <p:cNvSpPr>
            <a:spLocks noChangeShapeType="1"/>
          </p:cNvSpPr>
          <p:nvPr/>
        </p:nvSpPr>
        <p:spPr bwMode="auto">
          <a:xfrm>
            <a:off x="914400" y="24384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4648200" y="91440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Help the individual to explore the pros and cons of his or her choices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4751" name="Text Box 15"/>
          <p:cNvSpPr txBox="1">
            <a:spLocks noChangeArrowheads="1"/>
          </p:cNvSpPr>
          <p:nvPr/>
        </p:nvSpPr>
        <p:spPr bwMode="auto">
          <a:xfrm>
            <a:off x="898525" y="2438400"/>
            <a:ext cx="37496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Ask for feedback and information concerning you and the </a:t>
            </a:r>
            <a:r>
              <a:rPr lang="en-US" altLang="en-US" sz="1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team:</a:t>
            </a:r>
            <a:endParaRPr lang="en-US" altLang="en-US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How are you viewed?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What is the </a:t>
            </a:r>
            <a:r>
              <a:rPr lang="en-US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team’s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strategic direction?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How do things work around here?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Where and how do you get information?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914400" y="41148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53" name="Text Box 17"/>
          <p:cNvSpPr txBox="1">
            <a:spLocks noChangeArrowheads="1"/>
          </p:cNvSpPr>
          <p:nvPr/>
        </p:nvSpPr>
        <p:spPr bwMode="auto">
          <a:xfrm>
            <a:off x="4632325" y="2438400"/>
            <a:ext cx="35210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Share your perception concerning the organization and the individual:</a:t>
            </a: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How this individual is viewed by others and myself.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team’s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strategic direction.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How things work around here.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Where and how to get information.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4754" name="Text Box 18"/>
          <p:cNvSpPr txBox="1">
            <a:spLocks noChangeArrowheads="1"/>
          </p:cNvSpPr>
          <p:nvPr/>
        </p:nvSpPr>
        <p:spPr bwMode="auto">
          <a:xfrm>
            <a:off x="974725" y="4114800"/>
            <a:ext cx="3368675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Develop a plan to get there:</a:t>
            </a: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Focus on development.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Begin with performance on present job.</a:t>
            </a:r>
          </a:p>
          <a:p>
            <a:pPr>
              <a:buFontTx/>
              <a:buChar char="•"/>
            </a:pP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Ask for feedback on your ideas.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4755" name="Text Box 19"/>
          <p:cNvSpPr txBox="1">
            <a:spLocks noChangeArrowheads="1"/>
          </p:cNvSpPr>
          <p:nvPr/>
        </p:nvSpPr>
        <p:spPr bwMode="auto">
          <a:xfrm>
            <a:off x="4648200" y="4114800"/>
            <a:ext cx="33686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3038"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Help the employee assess the plan:</a:t>
            </a: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Focus on development more than position.</a:t>
            </a: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Provide feedback, </a:t>
            </a:r>
            <a:r>
              <a:rPr lang="en-US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be responsible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for promoting individual and organizational growth and </a:t>
            </a:r>
            <a:r>
              <a:rPr lang="en-US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Development.</a:t>
            </a: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Establish </a:t>
            </a: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a clear understanding of developmental goals and expectations; then review actual development at least </a:t>
            </a:r>
            <a:r>
              <a:rPr lang="en-US" altLang="en-US" sz="1000" dirty="0" smtClean="0">
                <a:solidFill>
                  <a:schemeClr val="bg1"/>
                </a:solidFill>
                <a:latin typeface="Arial" panose="020B0604020202020204" pitchFamily="34" charset="0"/>
              </a:rPr>
              <a:t>twice/year with quarterly meetings recommended.</a:t>
            </a:r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1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sz="1000" dirty="0">
                <a:solidFill>
                  <a:schemeClr val="bg1"/>
                </a:solidFill>
                <a:latin typeface="Arial" panose="020B0604020202020204" pitchFamily="34" charset="0"/>
              </a:rPr>
              <a:t>Provide feedback and information.</a:t>
            </a:r>
          </a:p>
        </p:txBody>
      </p:sp>
      <p:sp>
        <p:nvSpPr>
          <p:cNvPr id="244756" name="Line 20"/>
          <p:cNvSpPr>
            <a:spLocks noChangeShapeType="1"/>
          </p:cNvSpPr>
          <p:nvPr/>
        </p:nvSpPr>
        <p:spPr bwMode="auto">
          <a:xfrm>
            <a:off x="914400" y="63246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57" name="Line 21"/>
          <p:cNvSpPr>
            <a:spLocks noChangeShapeType="1"/>
          </p:cNvSpPr>
          <p:nvPr/>
        </p:nvSpPr>
        <p:spPr bwMode="auto">
          <a:xfrm>
            <a:off x="914400" y="67056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44758" name="Text Box 22"/>
          <p:cNvSpPr txBox="1">
            <a:spLocks noChangeArrowheads="1"/>
          </p:cNvSpPr>
          <p:nvPr/>
        </p:nvSpPr>
        <p:spPr bwMode="auto">
          <a:xfrm>
            <a:off x="1207780" y="6248400"/>
            <a:ext cx="24929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Follow-through on commitments</a:t>
            </a:r>
            <a:r>
              <a:rPr lang="en-US" altLang="en-US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44759" name="Text Box 23"/>
          <p:cNvSpPr txBox="1">
            <a:spLocks noChangeArrowheads="1"/>
          </p:cNvSpPr>
          <p:nvPr/>
        </p:nvSpPr>
        <p:spPr bwMode="auto">
          <a:xfrm>
            <a:off x="4833630" y="6248400"/>
            <a:ext cx="24929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000" b="1" dirty="0">
                <a:solidFill>
                  <a:schemeClr val="bg1"/>
                </a:solidFill>
                <a:latin typeface="Arial" panose="020B0604020202020204" pitchFamily="34" charset="0"/>
              </a:rPr>
              <a:t>Follow-through on commitments</a:t>
            </a:r>
            <a:r>
              <a:rPr lang="en-US" altLang="en-US" dirty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593725" y="914400"/>
            <a:ext cx="832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Process guidelines</a:t>
            </a:r>
            <a:endParaRPr lang="en-US" altLang="en-US" u="sng" dirty="0">
              <a:solidFill>
                <a:schemeClr val="bg1"/>
              </a:solidFill>
            </a:endParaRPr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609600" y="1524000"/>
            <a:ext cx="763587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Identify performance priorities</a:t>
            </a:r>
          </a:p>
          <a:p>
            <a:endParaRPr lang="en-US" altLang="en-US" sz="2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>Determine </a:t>
            </a: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skills needs assessment/development objectives</a:t>
            </a:r>
          </a:p>
          <a:p>
            <a:endParaRPr lang="en-US" altLang="en-US" sz="2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>Explore </a:t>
            </a: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development options and select activities</a:t>
            </a:r>
          </a:p>
          <a:p>
            <a:endParaRPr lang="en-US" altLang="en-US" sz="2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>Discuss options, align with business objectives</a:t>
            </a:r>
          </a:p>
          <a:p>
            <a:endParaRPr lang="en-US" altLang="en-US" sz="2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>Agree on success and measurement standards</a:t>
            </a:r>
            <a:endParaRPr lang="en-US" altLang="en-US" sz="2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2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200" dirty="0" smtClean="0">
                <a:solidFill>
                  <a:schemeClr val="bg1"/>
                </a:solidFill>
                <a:latin typeface="Arial" panose="020B0604020202020204" pitchFamily="34" charset="0"/>
              </a:rPr>
              <a:t>Make the plan, implement, monitor and revise</a:t>
            </a: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1915" name="Rectangle 11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772400" cy="11430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9144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441325" y="1081087"/>
            <a:ext cx="8550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Identifying performance priorities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517525" y="1765280"/>
            <a:ext cx="7712075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Determine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tasks and projects that must be completed in order for the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team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to achieve its goals and operating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requirements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Establish job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goals aligned with business objectives</a:t>
            </a:r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Define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success, agree on what success will look like at the end of the process</a:t>
            </a:r>
          </a:p>
          <a:p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Define how success will be measured and evaluated.  It is important to connect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individual development to how the skills add to the contributions made to help the team achieve its goals</a:t>
            </a:r>
          </a:p>
          <a:p>
            <a:endParaRPr lang="en-US" altLang="en-US" sz="20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Make sure the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goals </a:t>
            </a:r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are </a:t>
            </a: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SMART </a:t>
            </a:r>
            <a:endParaRPr lang="en-US" altLang="en-US" sz="2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sz="2000" dirty="0" smtClean="0">
                <a:solidFill>
                  <a:schemeClr val="bg1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000" i="1" u="sng" dirty="0">
                <a:solidFill>
                  <a:schemeClr val="bg1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000" i="1" dirty="0">
                <a:solidFill>
                  <a:schemeClr val="bg1"/>
                </a:solidFill>
                <a:latin typeface="Arial" panose="020B0604020202020204" pitchFamily="34" charset="0"/>
              </a:rPr>
              <a:t>pecific, </a:t>
            </a:r>
            <a:r>
              <a:rPr lang="en-US" altLang="en-US" sz="2000" i="1" u="sng" dirty="0">
                <a:solidFill>
                  <a:schemeClr val="bg1"/>
                </a:solidFill>
                <a:latin typeface="Arial" panose="020B0604020202020204" pitchFamily="34" charset="0"/>
              </a:rPr>
              <a:t>M</a:t>
            </a:r>
            <a:r>
              <a:rPr lang="en-US" altLang="en-US" sz="2000" i="1" dirty="0">
                <a:solidFill>
                  <a:schemeClr val="bg1"/>
                </a:solidFill>
                <a:latin typeface="Arial" panose="020B0604020202020204" pitchFamily="34" charset="0"/>
              </a:rPr>
              <a:t>easurable, </a:t>
            </a:r>
            <a:r>
              <a:rPr lang="en-US" altLang="en-US" sz="2000" i="1" u="sng" dirty="0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000" i="1" dirty="0">
                <a:solidFill>
                  <a:schemeClr val="bg1"/>
                </a:solidFill>
                <a:latin typeface="Arial" panose="020B0604020202020204" pitchFamily="34" charset="0"/>
              </a:rPr>
              <a:t>ction-orientated, </a:t>
            </a:r>
            <a:r>
              <a:rPr lang="en-US" altLang="en-US" sz="2000" i="1" u="sng" dirty="0">
                <a:solidFill>
                  <a:schemeClr val="bg1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000" i="1" dirty="0">
                <a:solidFill>
                  <a:schemeClr val="bg1"/>
                </a:solidFill>
                <a:latin typeface="Arial" panose="020B0604020202020204" pitchFamily="34" charset="0"/>
              </a:rPr>
              <a:t>ealistic, and </a:t>
            </a:r>
            <a:r>
              <a:rPr lang="en-US" altLang="en-US" sz="2000" i="1" u="sng" dirty="0">
                <a:solidFill>
                  <a:schemeClr val="bg1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000" i="1" dirty="0">
                <a:solidFill>
                  <a:schemeClr val="bg1"/>
                </a:solidFill>
                <a:latin typeface="Arial" panose="020B0604020202020204" pitchFamily="34" charset="0"/>
              </a:rPr>
              <a:t>imely</a:t>
            </a:r>
            <a:r>
              <a:rPr lang="en-US" altLang="en-US" sz="20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  <a:endParaRPr lang="en-US" altLang="en-US" sz="2000" i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/>
          <a:lstStyle/>
          <a:p>
            <a:pPr algn="r"/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Professional Development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65125" y="1143000"/>
            <a:ext cx="8321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The following </a:t>
            </a:r>
            <a:r>
              <a:rPr lang="en-US" altLang="en-U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are </a:t>
            </a:r>
            <a:r>
              <a:rPr lang="en-US" alt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types of development options: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457200" y="1754862"/>
            <a:ext cx="6199133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On-the-job training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Self-study courses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Shadowing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Discussion with subject matter experts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Rotational assignments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Developmental assignments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altLang="en-US" sz="2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200" dirty="0">
                <a:solidFill>
                  <a:schemeClr val="bg1"/>
                </a:solidFill>
                <a:latin typeface="Arial" panose="020B0604020202020204" pitchFamily="34" charset="0"/>
              </a:rPr>
              <a:t>Participation on task force committee or team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build="p" autoUpdateAnimBg="0" advAuto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2661</TotalTime>
  <Words>693</Words>
  <Application>Microsoft Office PowerPoint</Application>
  <PresentationFormat>On-screen Show (4:3)</PresentationFormat>
  <Paragraphs>170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Slice</vt:lpstr>
      <vt:lpstr>Professional Development Plan (PDP)</vt:lpstr>
      <vt:lpstr>Professional Development</vt:lpstr>
      <vt:lpstr>Professional Development</vt:lpstr>
      <vt:lpstr>Professional Development</vt:lpstr>
      <vt:lpstr>Professional Development</vt:lpstr>
      <vt:lpstr>PowerPoint Presentation</vt:lpstr>
      <vt:lpstr>Professional Development</vt:lpstr>
      <vt:lpstr>Professional Development</vt:lpstr>
      <vt:lpstr>Professional Development</vt:lpstr>
      <vt:lpstr>PowerPoint Presentation</vt:lpstr>
      <vt:lpstr>PowerPoint Presentation</vt:lpstr>
    </vt:vector>
  </TitlesOfParts>
  <Company>Westinghouse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Manager’s Reference Guide</dc:title>
  <dc:creator>Nola Harvey</dc:creator>
  <cp:lastModifiedBy>William Ryan</cp:lastModifiedBy>
  <cp:revision>109</cp:revision>
  <cp:lastPrinted>2002-02-07T14:34:58Z</cp:lastPrinted>
  <dcterms:created xsi:type="dcterms:W3CDTF">2000-02-24T15:19:04Z</dcterms:created>
  <dcterms:modified xsi:type="dcterms:W3CDTF">2016-02-12T14:43:31Z</dcterms:modified>
</cp:coreProperties>
</file>